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5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5394960"/>
            <a:ext cx="12191695" cy="1463040"/>
          </a:xfrm>
          <a:prstGeom prst="rect">
            <a:avLst/>
          </a:prstGeom>
          <a:solidFill>
            <a:srgbClr val="173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358384"/>
            <a:ext cx="12191695" cy="54864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400" b="1" lang="he-IL">
                <a:solidFill>
                  <a:srgbClr val="E9B949"/>
                </a:solidFill>
                <a:latin typeface="Arial"/>
                <a:cs typeface="Arial"/>
              </a:rPr>
              <a:t>שיעור לכיתות י״א–י״ב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16459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9600" b="0" lang="he-IL">
                <a:solidFill>
                  <a:srgbClr val="FFFFFF"/>
                </a:solidFill>
                <a:latin typeface="Secular One"/>
                <a:cs typeface="Secular One"/>
              </a:rPr>
              <a:t>כבוד ואחריות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54680"/>
            <a:ext cx="1069848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F4E9D8"/>
                </a:solidFill>
                <a:latin typeface="Arial"/>
                <a:cs typeface="Arial"/>
              </a:rPr>
              <a:t>מה מגיע לי – ומה מוטל עליי?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114800"/>
            <a:ext cx="1069848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200" b="0" lang="he-IL">
                <a:solidFill>
                  <a:srgbClr val="BFD6DC"/>
                </a:solidFill>
                <a:latin typeface="Arial"/>
                <a:cs typeface="Arial"/>
              </a:rPr>
              <a:t>דילמות אמיתיות · עמדות · מקורות · התחייבות אישית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715000"/>
            <a:ext cx="1069848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יצרה: רוית ראש בן ישי</a:t>
            </a:r>
          </a:p>
        </p:txBody>
      </p:sp>
      <p:pic>
        <p:nvPicPr>
          <p:cNvPr id="9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6210001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800" b="1" lang="he-IL">
                <a:solidFill>
                  <a:srgbClr val="C8553D"/>
                </a:solidFill>
                <a:latin typeface="Arial"/>
                <a:cs typeface="Arial"/>
              </a:rPr>
              <a:t>פתיחה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58368"/>
            <a:ext cx="11064240" cy="8686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1F4E5F"/>
                </a:solidFill>
                <a:latin typeface="Secular One"/>
                <a:cs typeface="Secular One"/>
              </a:rPr>
              <a:t>214 צפו. 0 עצרו.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" y="6355080"/>
            <a:ext cx="10972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08000"/>
              </a:lnSpc>
              <a:spcAft>
                <a:spcPts val="600"/>
              </a:spcAft>
            </a:pPr>
            <a:r>
              <a:rPr sz="1400" b="0" lang="he-IL">
                <a:solidFill>
                  <a:srgbClr val="6B6B6B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6355080"/>
            <a:ext cx="80467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lang="he-IL">
                <a:solidFill>
                  <a:srgbClr val="6B6B6B"/>
                </a:solidFill>
                <a:latin typeface="Arial"/>
                <a:cs typeface="Arial"/>
              </a:rPr>
              <a:t>כבוד ואחריות · יצרה: רוית ראש בן ישי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83879" y="1691640"/>
            <a:ext cx="342900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183879" y="1783080"/>
            <a:ext cx="3429000" cy="1051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6600" b="0" lang="he-IL">
                <a:solidFill>
                  <a:srgbClr val="1F4E5F"/>
                </a:solidFill>
                <a:latin typeface="Secular One"/>
                <a:cs typeface="Secular One"/>
              </a:rPr>
              <a:t>214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2788920"/>
            <a:ext cx="34290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600" b="1" lang="he-IL">
                <a:solidFill>
                  <a:srgbClr val="222222"/>
                </a:solidFill>
                <a:latin typeface="Arial"/>
                <a:cs typeface="Arial"/>
              </a:rPr>
              <a:t>צפו  </a:t>
            </a:r>
            <a:r>
              <a:rPr sz="2600" b="0" lang="he-IL">
                <a:solidFill>
                  <a:srgbClr val="222222"/>
                </a:solidFill>
                <a:latin typeface="Symbola"/>
                <a:cs typeface="Symbola"/>
                <a:sym typeface="Symbola"/>
              </a:rPr>
              <a:t>👀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691640"/>
            <a:ext cx="342900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1783080"/>
            <a:ext cx="3429000" cy="1051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6600" b="0" lang="he-IL">
                <a:solidFill>
                  <a:srgbClr val="1F4E5F"/>
                </a:solidFill>
                <a:latin typeface="Secular One"/>
                <a:cs typeface="Secular One"/>
              </a:rPr>
              <a:t>37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4290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600" b="1" lang="he-IL">
                <a:solidFill>
                  <a:srgbClr val="222222"/>
                </a:solidFill>
                <a:latin typeface="Arial"/>
                <a:cs typeface="Arial"/>
              </a:rPr>
              <a:t>צחקו  </a:t>
            </a:r>
            <a:r>
              <a:rPr sz="2600" b="0" lang="he-IL">
                <a:solidFill>
                  <a:srgbClr val="222222"/>
                </a:solidFill>
                <a:latin typeface="Symbola"/>
                <a:cs typeface="Symbola"/>
                <a:sym typeface="Symbola"/>
              </a:rPr>
              <a:t>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1691640"/>
            <a:ext cx="342900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1783080"/>
            <a:ext cx="3429000" cy="1051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6600" b="0" lang="he-IL">
                <a:solidFill>
                  <a:srgbClr val="C8553D"/>
                </a:solidFill>
                <a:latin typeface="Secular One"/>
                <a:cs typeface="Secular One"/>
              </a:rPr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2788920"/>
            <a:ext cx="34290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600" b="1" lang="he-IL">
                <a:solidFill>
                  <a:srgbClr val="222222"/>
                </a:solidFill>
                <a:latin typeface="Arial"/>
                <a:cs typeface="Arial"/>
              </a:rPr>
              <a:t>עצרו  </a:t>
            </a:r>
            <a:r>
              <a:rPr sz="2600" b="0" lang="he-IL">
                <a:solidFill>
                  <a:srgbClr val="222222"/>
                </a:solidFill>
                <a:latin typeface="Symbola"/>
                <a:cs typeface="Symbola"/>
                <a:sym typeface="Symbola"/>
              </a:rPr>
              <a:t>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3749039"/>
            <a:ext cx="11064240" cy="11887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5000"/>
              </a:lnSpc>
              <a:spcAft>
                <a:spcPts val="600"/>
              </a:spcAft>
            </a:pPr>
            <a:r>
              <a:rPr sz="2300" b="0" lang="he-IL">
                <a:solidFill>
                  <a:srgbClr val="222222"/>
                </a:solidFill>
                <a:latin typeface="Arial"/>
                <a:cs typeface="Arial"/>
              </a:rPr>
              <a:t>בקבוצת הווטסאפ של השכבה עולה סרטון מביך של תלמיד מהשכבה. מישהו צילם אותו בלי שידע. תוך שעה יש 214 צפיות ו־37 אימוג׳ים צוחקים. אף אחד לא כתב "תורידו את זה".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074920"/>
            <a:ext cx="11064240" cy="1051560"/>
          </a:xfrm>
          <a:prstGeom prst="roundRect">
            <a:avLst>
              <a:gd name="adj" fmla="val 12000"/>
            </a:avLst>
          </a:prstGeom>
          <a:solidFill>
            <a:srgbClr val="E3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0" y="5120640"/>
            <a:ext cx="1069848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400" b="1" lang="he-IL">
                <a:solidFill>
                  <a:srgbClr val="1F4E5F"/>
                </a:solidFill>
                <a:latin typeface="Arial"/>
                <a:cs typeface="Arial"/>
              </a:rPr>
              <a:t>מי אחראי למה שקרה לו? מי שצילם? מי שהעלה? מי שצפה? מי שהגיב? מי ששתק?</a:t>
            </a:r>
          </a:p>
        </p:txBody>
      </p:sp>
      <p:pic>
        <p:nvPicPr>
          <p:cNvPr id="20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6210001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800" b="1" lang="he-IL">
                <a:solidFill>
                  <a:srgbClr val="C8553D"/>
                </a:solidFill>
                <a:latin typeface="Arial"/>
                <a:cs typeface="Arial"/>
              </a:rPr>
              <a:t>פעילות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58368"/>
            <a:ext cx="11064240" cy="8686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1F4E5F"/>
                </a:solidFill>
                <a:latin typeface="Secular One"/>
                <a:cs typeface="Secular One"/>
              </a:rPr>
              <a:t>קו הרצף: איפה אני עומד/ת?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" y="6355080"/>
            <a:ext cx="10972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08000"/>
              </a:lnSpc>
              <a:spcAft>
                <a:spcPts val="600"/>
              </a:spcAft>
            </a:pPr>
            <a:r>
              <a:rPr sz="1400" b="0" lang="he-IL">
                <a:solidFill>
                  <a:srgbClr val="6B6B6B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6355080"/>
            <a:ext cx="80467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lang="he-IL">
                <a:solidFill>
                  <a:srgbClr val="6B6B6B"/>
                </a:solidFill>
                <a:latin typeface="Arial"/>
                <a:cs typeface="Arial"/>
              </a:rPr>
              <a:t>כבוד ואחריות · יצרה: רוית ראש בן ישי</a:t>
            </a:r>
          </a:p>
        </p:txBody>
      </p:sp>
      <p:sp>
        <p:nvSpPr>
          <p:cNvPr id="8" name="Rectangle 7"/>
          <p:cNvSpPr/>
          <p:nvPr/>
        </p:nvSpPr>
        <p:spPr>
          <a:xfrm>
            <a:off x="1097280" y="2057400"/>
            <a:ext cx="9966960" cy="109728"/>
          </a:xfrm>
          <a:prstGeom prst="rect">
            <a:avLst/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14400" y="1901952"/>
            <a:ext cx="411480" cy="411480"/>
          </a:xfrm>
          <a:prstGeom prst="ellipse">
            <a:avLst/>
          </a:prstGeom>
          <a:solidFill>
            <a:srgbClr val="C85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927080" y="1901952"/>
            <a:ext cx="411480" cy="411480"/>
          </a:xfrm>
          <a:prstGeom prst="ellipse">
            <a:avLst/>
          </a:prstGeom>
          <a:solidFill>
            <a:srgbClr val="C85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38160" y="1417320"/>
            <a:ext cx="32918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C8553D"/>
                </a:solidFill>
                <a:latin typeface="Arial"/>
                <a:cs typeface="Arial"/>
              </a:rPr>
              <a:t>מסכים/ה לגמרי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1417320"/>
            <a:ext cx="32918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C8553D"/>
                </a:solidFill>
                <a:latin typeface="Arial"/>
                <a:cs typeface="Arial"/>
              </a:rPr>
              <a:t>לא מסכים/ה בכלל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1417320"/>
            <a:ext cx="3200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6B6B6B"/>
                </a:solidFill>
                <a:latin typeface="Arial"/>
                <a:cs typeface="Arial"/>
              </a:rPr>
              <a:t>תלוי…</a:t>
            </a:r>
          </a:p>
        </p:txBody>
      </p:sp>
      <p:sp>
        <p:nvSpPr>
          <p:cNvPr id="14" name="Oval 13"/>
          <p:cNvSpPr/>
          <p:nvPr/>
        </p:nvSpPr>
        <p:spPr>
          <a:xfrm>
            <a:off x="10927080" y="2743200"/>
            <a:ext cx="548640" cy="54864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27080" y="2743200"/>
            <a:ext cx="548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1F4E5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2697480"/>
            <a:ext cx="10058400" cy="6858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500" b="0" lang="he-IL">
                <a:solidFill>
                  <a:srgbClr val="222222"/>
                </a:solidFill>
                <a:latin typeface="Arial"/>
                <a:cs typeface="Arial"/>
              </a:rPr>
              <a:t>שומעים היגד ועומדים במקום שמתאים לך, בלי להתייעץ.</a:t>
            </a:r>
          </a:p>
        </p:txBody>
      </p:sp>
      <p:sp>
        <p:nvSpPr>
          <p:cNvPr id="17" name="Oval 16"/>
          <p:cNvSpPr/>
          <p:nvPr/>
        </p:nvSpPr>
        <p:spPr>
          <a:xfrm>
            <a:off x="10927080" y="3611880"/>
            <a:ext cx="548640" cy="54864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27080" y="3611880"/>
            <a:ext cx="548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1F4E5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3566160"/>
            <a:ext cx="10058400" cy="6858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500" b="0" lang="he-IL">
                <a:solidFill>
                  <a:srgbClr val="222222"/>
                </a:solidFill>
                <a:latin typeface="Arial"/>
                <a:cs typeface="Arial"/>
              </a:rPr>
              <a:t>2–3 אנשים מנקודות שונות מסבירים: "למה עמדתי דווקא כאן?"</a:t>
            </a:r>
          </a:p>
        </p:txBody>
      </p:sp>
      <p:sp>
        <p:nvSpPr>
          <p:cNvPr id="20" name="Oval 19"/>
          <p:cNvSpPr/>
          <p:nvPr/>
        </p:nvSpPr>
        <p:spPr>
          <a:xfrm>
            <a:off x="10927080" y="4480559"/>
            <a:ext cx="548640" cy="54864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927080" y="4480559"/>
            <a:ext cx="548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1F4E5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4434840"/>
            <a:ext cx="10058400" cy="6858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500" b="0" lang="he-IL">
                <a:solidFill>
                  <a:srgbClr val="222222"/>
                </a:solidFill>
                <a:latin typeface="Arial"/>
                <a:cs typeface="Arial"/>
              </a:rPr>
              <a:t>שוכנעת? זוז/י, ואמר/י מה הזיז אותך.</a:t>
            </a:r>
          </a:p>
        </p:txBody>
      </p:sp>
      <p:sp>
        <p:nvSpPr>
          <p:cNvPr id="23" name="Oval 22"/>
          <p:cNvSpPr/>
          <p:nvPr/>
        </p:nvSpPr>
        <p:spPr>
          <a:xfrm>
            <a:off x="10927080" y="5349240"/>
            <a:ext cx="548640" cy="548640"/>
          </a:xfrm>
          <a:prstGeom prst="ellipse">
            <a:avLst/>
          </a:prstGeom>
          <a:solidFill>
            <a:srgbClr val="C85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927080" y="5349240"/>
            <a:ext cx="548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!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" y="5303520"/>
            <a:ext cx="10058400" cy="6858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500" b="1" lang="he-IL">
                <a:solidFill>
                  <a:srgbClr val="222222"/>
                </a:solidFill>
                <a:latin typeface="Arial"/>
                <a:cs typeface="Arial"/>
              </a:rPr>
              <a:t>מתווכחים עם רעיון, לא עם אדם.</a:t>
            </a:r>
          </a:p>
        </p:txBody>
      </p:sp>
      <p:pic>
        <p:nvPicPr>
          <p:cNvPr id="26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6210001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800" b="1" lang="he-IL">
                <a:solidFill>
                  <a:srgbClr val="C8553D"/>
                </a:solidFill>
                <a:latin typeface="Arial"/>
                <a:cs typeface="Arial"/>
              </a:rPr>
              <a:t>פעילות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58368"/>
            <a:ext cx="11064240" cy="8686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1F4E5F"/>
                </a:solidFill>
                <a:latin typeface="Secular One"/>
                <a:cs typeface="Secular One"/>
              </a:rPr>
              <a:t>היגדים לקו הרצף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" y="6355080"/>
            <a:ext cx="10972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08000"/>
              </a:lnSpc>
              <a:spcAft>
                <a:spcPts val="600"/>
              </a:spcAft>
            </a:pPr>
            <a:r>
              <a:rPr sz="1400" b="0" lang="he-IL">
                <a:solidFill>
                  <a:srgbClr val="6B6B6B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6355080"/>
            <a:ext cx="80467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lang="he-IL">
                <a:solidFill>
                  <a:srgbClr val="6B6B6B"/>
                </a:solidFill>
                <a:latin typeface="Arial"/>
                <a:cs typeface="Arial"/>
              </a:rPr>
              <a:t>כבוד ואחריות · יצרה: רוית ראש בן ישי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600200"/>
            <a:ext cx="5440680" cy="960120"/>
          </a:xfrm>
          <a:prstGeom prst="roundRect">
            <a:avLst>
              <a:gd name="adj" fmla="val 8000"/>
            </a:avLst>
          </a:prstGeom>
          <a:solidFill>
            <a:srgbClr val="F1E7D6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018520" y="1600200"/>
            <a:ext cx="64008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000" b="0" lang="he-IL">
                <a:solidFill>
                  <a:srgbClr val="C8553D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1600200"/>
            <a:ext cx="457200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1900" b="0" lang="he-IL">
                <a:solidFill>
                  <a:srgbClr val="222222"/>
                </a:solidFill>
                <a:latin typeface="Arial"/>
                <a:cs typeface="Arial"/>
              </a:rPr>
              <a:t>"כבוד צריך להרוויח. הוא לא מגיע אוטומטית."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2715768"/>
            <a:ext cx="5440680" cy="960120"/>
          </a:xfrm>
          <a:prstGeom prst="roundRect">
            <a:avLst>
              <a:gd name="adj" fmla="val 8000"/>
            </a:avLst>
          </a:prstGeom>
          <a:solidFill>
            <a:srgbClr val="F1E7D6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018520" y="2715768"/>
            <a:ext cx="64008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000" b="0" lang="he-IL">
                <a:solidFill>
                  <a:srgbClr val="C8553D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715768"/>
            <a:ext cx="457200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1900" b="0" lang="he-IL">
                <a:solidFill>
                  <a:srgbClr val="222222"/>
                </a:solidFill>
                <a:latin typeface="Arial"/>
                <a:cs typeface="Arial"/>
              </a:rPr>
              <a:t>"אם רק צפיתי ולא שיתפתי, אני לא אחראי/ת."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3831335"/>
            <a:ext cx="54406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018520" y="3831335"/>
            <a:ext cx="64008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000" b="0" lang="he-IL">
                <a:solidFill>
                  <a:srgbClr val="C8553D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3831335"/>
            <a:ext cx="457200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1900" b="0" lang="he-IL">
                <a:solidFill>
                  <a:srgbClr val="222222"/>
                </a:solidFill>
                <a:latin typeface="Arial"/>
                <a:cs typeface="Arial"/>
              </a:rPr>
              <a:t>"בעבודה קבוצתית, מי שלא עושה את החלק שלו הוא הבעיה של המורה, לא שלי."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4946904"/>
            <a:ext cx="54406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018520" y="4946904"/>
            <a:ext cx="64008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000" b="0" lang="he-IL">
                <a:solidFill>
                  <a:srgbClr val="C8553D"/>
                </a:solidFill>
                <a:latin typeface="Secular One"/>
                <a:cs typeface="Secular One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4946904"/>
            <a:ext cx="457200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1900" b="0" lang="he-IL">
                <a:solidFill>
                  <a:srgbClr val="222222"/>
                </a:solidFill>
                <a:latin typeface="Arial"/>
                <a:cs typeface="Arial"/>
              </a:rPr>
              <a:t>"מותר לא לכבד מבוגר שלא מכבד אותי."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1600200"/>
            <a:ext cx="5440680" cy="960120"/>
          </a:xfrm>
          <a:prstGeom prst="roundRect">
            <a:avLst>
              <a:gd name="adj" fmla="val 8000"/>
            </a:avLst>
          </a:prstGeom>
          <a:solidFill>
            <a:srgbClr val="F1E7D6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212080" y="1600200"/>
            <a:ext cx="64008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000" b="0" lang="he-IL">
                <a:solidFill>
                  <a:srgbClr val="C8553D"/>
                </a:solidFill>
                <a:latin typeface="Secular One"/>
                <a:cs typeface="Secular One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1600200"/>
            <a:ext cx="457200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1900" b="0" lang="he-IL">
                <a:solidFill>
                  <a:srgbClr val="222222"/>
                </a:solidFill>
                <a:latin typeface="Arial"/>
                <a:cs typeface="Arial"/>
              </a:rPr>
              <a:t>"חבר/ה אמיתי/ת שומר/ת סוד. תמיד."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2715768"/>
            <a:ext cx="54406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212080" y="2715768"/>
            <a:ext cx="64008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000" b="0" lang="he-IL">
                <a:solidFill>
                  <a:srgbClr val="C8553D"/>
                </a:solidFill>
                <a:latin typeface="Secular One"/>
                <a:cs typeface="Secular One"/>
              </a:rPr>
              <a:t>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2715768"/>
            <a:ext cx="457200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1900" b="0" lang="he-IL">
                <a:solidFill>
                  <a:srgbClr val="222222"/>
                </a:solidFill>
                <a:latin typeface="Arial"/>
                <a:cs typeface="Arial"/>
              </a:rPr>
              <a:t>"מה שאני כותב/ת ברשת הוא פחות ׳אני׳ ממה שאני אומר/ת פנים אל פנים."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3831335"/>
            <a:ext cx="54406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212080" y="3831335"/>
            <a:ext cx="64008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000" b="0" lang="he-IL">
                <a:solidFill>
                  <a:srgbClr val="C8553D"/>
                </a:solidFill>
                <a:latin typeface="Secular One"/>
                <a:cs typeface="Secular One"/>
              </a:rPr>
              <a:t>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3831335"/>
            <a:ext cx="457200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1900" b="0" lang="he-IL">
                <a:solidFill>
                  <a:srgbClr val="222222"/>
                </a:solidFill>
                <a:latin typeface="Arial"/>
                <a:cs typeface="Arial"/>
              </a:rPr>
              <a:t>"כשאני נוסע/ת עם נהג שנוהג בצורה מסוכנת, גם אני אחראי/ת."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7200" y="4946904"/>
            <a:ext cx="54406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12080" y="4946904"/>
            <a:ext cx="64008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000" b="0" lang="he-IL">
                <a:solidFill>
                  <a:srgbClr val="C8553D"/>
                </a:solidFill>
                <a:latin typeface="Secular One"/>
                <a:cs typeface="Secular One"/>
              </a:rPr>
              <a:t>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4946904"/>
            <a:ext cx="4572000" cy="9601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1900" b="0" lang="he-IL">
                <a:solidFill>
                  <a:srgbClr val="222222"/>
                </a:solidFill>
                <a:latin typeface="Arial"/>
                <a:cs typeface="Arial"/>
              </a:rPr>
              <a:t>"קודם אני דואג/ת לעצמי, ורק אחר כך לאחרים."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600" b="0" lang="he-IL">
                <a:solidFill>
                  <a:srgbClr val="6B6B6B"/>
                </a:solidFill>
                <a:latin typeface="Arial"/>
                <a:cs typeface="Arial"/>
              </a:rPr>
              <a:t>בשיעור של 45 דקות: היגדים 1, 2, 5 (המסומנים בצבע)</a:t>
            </a:r>
          </a:p>
        </p:txBody>
      </p:sp>
      <p:pic>
        <p:nvPicPr>
          <p:cNvPr id="33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6210001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800" b="1" lang="he-IL">
                <a:solidFill>
                  <a:srgbClr val="C8553D"/>
                </a:solidFill>
                <a:latin typeface="Arial"/>
                <a:cs typeface="Arial"/>
              </a:rPr>
              <a:t>פעילות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58368"/>
            <a:ext cx="11064240" cy="8686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1F4E5F"/>
                </a:solidFill>
                <a:latin typeface="Secular One"/>
                <a:cs typeface="Secular One"/>
              </a:rPr>
              <a:t>תחנות דילמה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" y="6355080"/>
            <a:ext cx="10972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08000"/>
              </a:lnSpc>
              <a:spcAft>
                <a:spcPts val="600"/>
              </a:spcAft>
            </a:pPr>
            <a:r>
              <a:rPr sz="1400" b="0" lang="he-IL">
                <a:solidFill>
                  <a:srgbClr val="6B6B6B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6355080"/>
            <a:ext cx="80467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lang="he-IL">
                <a:solidFill>
                  <a:srgbClr val="6B6B6B"/>
                </a:solidFill>
                <a:latin typeface="Arial"/>
                <a:cs typeface="Arial"/>
              </a:rPr>
              <a:t>כבוד ואחריות · 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00200"/>
            <a:ext cx="110642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300" b="0" lang="he-IL">
                <a:solidFill>
                  <a:srgbClr val="222222"/>
                </a:solidFill>
                <a:latin typeface="Arial"/>
                <a:cs typeface="Arial"/>
              </a:rPr>
              <a:t>בקבוצות של 4–5. כל קבוצה מקבלת כרטיס דילמה, עונה לפי "מפת ההחלטה" ומציגה בדקה אחת: הדילמה, ההחלטה, והשאלה שנשארה פתוחה.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915400" y="2743200"/>
            <a:ext cx="256032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15400" y="2880360"/>
            <a:ext cx="25603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222222"/>
                </a:solidFill>
                <a:latin typeface="Symbola"/>
                <a:cs typeface="Symbola"/>
                <a:sym typeface="Symbola"/>
              </a:rPr>
              <a:t>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15400" y="3703320"/>
            <a:ext cx="256032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400" b="0" lang="he-IL">
                <a:solidFill>
                  <a:srgbClr val="1F4E5F"/>
                </a:solidFill>
                <a:latin typeface="Secular One"/>
                <a:cs typeface="Secular One"/>
              </a:rPr>
              <a:t>מקריא/ה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2560" y="4251960"/>
            <a:ext cx="2286000" cy="7772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0000"/>
              </a:lnSpc>
              <a:spcAft>
                <a:spcPts val="600"/>
              </a:spcAft>
            </a:pPr>
            <a:r>
              <a:rPr sz="1700" b="0" lang="he-IL">
                <a:solidFill>
                  <a:srgbClr val="6B6B6B"/>
                </a:solidFill>
                <a:latin typeface="Arial"/>
                <a:cs typeface="Arial"/>
              </a:rPr>
              <a:t>קורא/ת את הכרטיס בקול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0" y="2743200"/>
            <a:ext cx="256032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26480" y="2880360"/>
            <a:ext cx="25603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222222"/>
                </a:solidFill>
                <a:latin typeface="Symbola"/>
                <a:cs typeface="Symbola"/>
                <a:sym typeface="Symbola"/>
              </a:rPr>
              <a:t>✏️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6480" y="3703320"/>
            <a:ext cx="256032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400" b="0" lang="he-IL">
                <a:solidFill>
                  <a:srgbClr val="1F4E5F"/>
                </a:solidFill>
                <a:latin typeface="Secular One"/>
                <a:cs typeface="Secular One"/>
              </a:rPr>
              <a:t>כותב/ת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3640" y="4251960"/>
            <a:ext cx="2286000" cy="7772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0000"/>
              </a:lnSpc>
              <a:spcAft>
                <a:spcPts val="600"/>
              </a:spcAft>
            </a:pPr>
            <a:r>
              <a:rPr sz="1700" b="0" lang="he-IL">
                <a:solidFill>
                  <a:srgbClr val="6B6B6B"/>
                </a:solidFill>
                <a:latin typeface="Arial"/>
                <a:cs typeface="Arial"/>
              </a:rPr>
              <a:t>רושם/ת את מפת ההחלטה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37560" y="2743200"/>
            <a:ext cx="256032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37560" y="2880360"/>
            <a:ext cx="25603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222222"/>
                </a:solidFill>
                <a:latin typeface="Symbola"/>
                <a:cs typeface="Symbola"/>
                <a:sym typeface="Symbola"/>
              </a:rPr>
              <a:t>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37560" y="3703320"/>
            <a:ext cx="256032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400" b="0" lang="he-IL">
                <a:solidFill>
                  <a:srgbClr val="1F4E5F"/>
                </a:solidFill>
                <a:latin typeface="Secular One"/>
                <a:cs typeface="Secular One"/>
              </a:rPr>
              <a:t>פרקליט/ת השטן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74720" y="4251960"/>
            <a:ext cx="2286000" cy="7772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0000"/>
              </a:lnSpc>
              <a:spcAft>
                <a:spcPts val="600"/>
              </a:spcAft>
            </a:pPr>
            <a:r>
              <a:rPr sz="1700" b="0" lang="he-IL">
                <a:solidFill>
                  <a:srgbClr val="6B6B6B"/>
                </a:solidFill>
                <a:latin typeface="Arial"/>
                <a:cs typeface="Arial"/>
              </a:rPr>
              <a:t>טוען/ת נגד כל הסכמה מהירה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2743200"/>
            <a:ext cx="256032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2880360"/>
            <a:ext cx="25603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222222"/>
                </a:solidFill>
                <a:latin typeface="Symbola"/>
                <a:cs typeface="Symbola"/>
                <a:sym typeface="Symbola"/>
              </a:rPr>
              <a:t>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3703320"/>
            <a:ext cx="256032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400" b="0" lang="he-IL">
                <a:solidFill>
                  <a:srgbClr val="1F4E5F"/>
                </a:solidFill>
                <a:latin typeface="Secular One"/>
                <a:cs typeface="Secular One"/>
              </a:rPr>
              <a:t>מציג/ה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4251960"/>
            <a:ext cx="2286000" cy="7772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0000"/>
              </a:lnSpc>
              <a:spcAft>
                <a:spcPts val="600"/>
              </a:spcAft>
            </a:pPr>
            <a:r>
              <a:rPr sz="1700" b="0" lang="he-IL">
                <a:solidFill>
                  <a:srgbClr val="6B6B6B"/>
                </a:solidFill>
                <a:latin typeface="Arial"/>
                <a:cs typeface="Arial"/>
              </a:rPr>
              <a:t>מציג/ה לכיתה בדקה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394960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C8553D"/>
                </a:solidFill>
                <a:latin typeface="Arial"/>
                <a:cs typeface="Arial"/>
              </a:rPr>
              <a:t>לא חייבים להסכים. מותר לרשום עמדת מיעוט.</a:t>
            </a:r>
          </a:p>
        </p:txBody>
      </p:sp>
      <p:pic>
        <p:nvPicPr>
          <p:cNvPr id="26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6210001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800" b="1" lang="he-IL">
                <a:solidFill>
                  <a:srgbClr val="C8553D"/>
                </a:solidFill>
                <a:latin typeface="Arial"/>
                <a:cs typeface="Arial"/>
              </a:rPr>
              <a:t>פעילות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58368"/>
            <a:ext cx="11064240" cy="8686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1F4E5F"/>
                </a:solidFill>
                <a:latin typeface="Secular One"/>
                <a:cs typeface="Secular One"/>
              </a:rPr>
              <a:t>7 דילמות מהחיים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" y="6355080"/>
            <a:ext cx="10972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08000"/>
              </a:lnSpc>
              <a:spcAft>
                <a:spcPts val="600"/>
              </a:spcAft>
            </a:pPr>
            <a:r>
              <a:rPr sz="1400" b="0" lang="he-IL">
                <a:solidFill>
                  <a:srgbClr val="6B6B6B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6355080"/>
            <a:ext cx="80467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lang="he-IL">
                <a:solidFill>
                  <a:srgbClr val="6B6B6B"/>
                </a:solidFill>
                <a:latin typeface="Arial"/>
                <a:cs typeface="Arial"/>
              </a:rPr>
              <a:t>כבוד ואחריות · יצרה: רוית ראש בן ישי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76207" y="1600200"/>
            <a:ext cx="2606040" cy="2011680"/>
          </a:xfrm>
          <a:prstGeom prst="roundRect">
            <a:avLst>
              <a:gd name="adj" fmla="val 8000"/>
            </a:avLst>
          </a:prstGeom>
          <a:solidFill>
            <a:srgbClr val="F1E7D6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76207" y="1709928"/>
            <a:ext cx="2606040" cy="6858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400" b="0" lang="he-IL">
                <a:solidFill>
                  <a:srgbClr val="222222"/>
                </a:solidFill>
                <a:latin typeface="Symbola"/>
                <a:cs typeface="Symbola"/>
                <a:sym typeface="Symbola"/>
              </a:rPr>
              <a:t>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76207" y="2377440"/>
            <a:ext cx="26060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400" b="0" lang="he-IL">
                <a:solidFill>
                  <a:srgbClr val="1F4E5F"/>
                </a:solidFill>
                <a:latin typeface="Secular One"/>
                <a:cs typeface="Secular One"/>
              </a:rPr>
              <a:t>צילום מסך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76207" y="2926080"/>
            <a:ext cx="26060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1600" b="1" lang="he-IL">
                <a:solidFill>
                  <a:srgbClr val="C8553D"/>
                </a:solidFill>
                <a:latin typeface="Arial"/>
                <a:cs typeface="Arial"/>
              </a:rPr>
              <a:t>רשתות חברתיות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1600200"/>
            <a:ext cx="260604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87287" y="1709928"/>
            <a:ext cx="2606040" cy="6858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400" b="0" lang="he-IL">
                <a:solidFill>
                  <a:srgbClr val="222222"/>
                </a:solidFill>
                <a:latin typeface="Symbola"/>
                <a:cs typeface="Symbola"/>
                <a:sym typeface="Symbola"/>
              </a:rPr>
              <a:t>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87287" y="2377440"/>
            <a:ext cx="26060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400" b="0" lang="he-IL">
                <a:solidFill>
                  <a:srgbClr val="1F4E5F"/>
                </a:solidFill>
                <a:latin typeface="Secular One"/>
                <a:cs typeface="Secular One"/>
              </a:rPr>
              <a:t>עבודה בארבעה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87287" y="2926080"/>
            <a:ext cx="26060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1600" b="1" lang="he-IL">
                <a:solidFill>
                  <a:srgbClr val="C8553D"/>
                </a:solidFill>
                <a:latin typeface="Arial"/>
                <a:cs typeface="Arial"/>
              </a:rPr>
              <a:t>עבודה קבוצתית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98367" y="1600200"/>
            <a:ext cx="2606040" cy="2011680"/>
          </a:xfrm>
          <a:prstGeom prst="roundRect">
            <a:avLst>
              <a:gd name="adj" fmla="val 8000"/>
            </a:avLst>
          </a:prstGeom>
          <a:solidFill>
            <a:srgbClr val="F1E7D6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398367" y="1709928"/>
            <a:ext cx="2606040" cy="6858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400" b="0" lang="he-IL">
                <a:solidFill>
                  <a:srgbClr val="222222"/>
                </a:solidFill>
                <a:latin typeface="Symbola"/>
                <a:cs typeface="Symbola"/>
                <a:sym typeface="Symbola"/>
              </a:rPr>
              <a:t>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98367" y="2377440"/>
            <a:ext cx="26060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400" b="0" lang="he-IL">
                <a:solidFill>
                  <a:srgbClr val="1F4E5F"/>
                </a:solidFill>
                <a:latin typeface="Secular One"/>
                <a:cs typeface="Secular One"/>
              </a:rPr>
              <a:t>הנסיעה הביתה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8367" y="2926080"/>
            <a:ext cx="26060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1600" b="1" lang="he-IL">
                <a:solidFill>
                  <a:srgbClr val="C8553D"/>
                </a:solidFill>
                <a:latin typeface="Arial"/>
                <a:cs typeface="Arial"/>
              </a:rPr>
              <a:t>נהיגה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9447" y="1600200"/>
            <a:ext cx="260604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447" y="1709928"/>
            <a:ext cx="2606040" cy="6858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400" b="0" lang="he-IL">
                <a:solidFill>
                  <a:srgbClr val="222222"/>
                </a:solidFill>
                <a:latin typeface="Symbola"/>
                <a:cs typeface="Symbola"/>
                <a:sym typeface="Symbola"/>
              </a:rPr>
              <a:t>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447" y="2377440"/>
            <a:ext cx="26060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400" b="0" lang="he-IL">
                <a:solidFill>
                  <a:srgbClr val="1F4E5F"/>
                </a:solidFill>
                <a:latin typeface="Secular One"/>
                <a:cs typeface="Secular One"/>
              </a:rPr>
              <a:t>המשמרת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447" y="2926080"/>
            <a:ext cx="26060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1600" b="1" lang="he-IL">
                <a:solidFill>
                  <a:srgbClr val="C8553D"/>
                </a:solidFill>
                <a:latin typeface="Arial"/>
                <a:cs typeface="Arial"/>
              </a:rPr>
              <a:t>עבודה ראשונה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581747" y="3840480"/>
            <a:ext cx="2606040" cy="2011680"/>
          </a:xfrm>
          <a:prstGeom prst="roundRect">
            <a:avLst>
              <a:gd name="adj" fmla="val 8000"/>
            </a:avLst>
          </a:prstGeom>
          <a:solidFill>
            <a:srgbClr val="F1E7D6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581747" y="3950208"/>
            <a:ext cx="2606040" cy="6858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400" b="0" lang="he-IL">
                <a:solidFill>
                  <a:srgbClr val="222222"/>
                </a:solidFill>
                <a:latin typeface="Symbola"/>
                <a:cs typeface="Symbola"/>
                <a:sym typeface="Symbola"/>
              </a:rPr>
              <a:t>🎖️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1747" y="4617720"/>
            <a:ext cx="26060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400" b="0" lang="he-IL">
                <a:solidFill>
                  <a:srgbClr val="1F4E5F"/>
                </a:solidFill>
                <a:latin typeface="Secular One"/>
                <a:cs typeface="Secular One"/>
              </a:rPr>
              <a:t>"רק אל תספר/י"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81747" y="5166360"/>
            <a:ext cx="26060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1600" b="1" lang="he-IL">
                <a:solidFill>
                  <a:srgbClr val="C8553D"/>
                </a:solidFill>
                <a:latin typeface="Arial"/>
                <a:cs typeface="Arial"/>
              </a:rPr>
              <a:t>צבא ושירות לאומי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792827" y="3840480"/>
            <a:ext cx="260604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792827" y="3950208"/>
            <a:ext cx="2606040" cy="6858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400" b="0" lang="he-IL">
                <a:solidFill>
                  <a:srgbClr val="222222"/>
                </a:solidFill>
                <a:latin typeface="Symbola"/>
                <a:cs typeface="Symbola"/>
                <a:sym typeface="Symbola"/>
              </a:rPr>
              <a:t>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92827" y="4617720"/>
            <a:ext cx="26060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400" b="0" lang="he-IL">
                <a:solidFill>
                  <a:srgbClr val="1F4E5F"/>
                </a:solidFill>
                <a:latin typeface="Secular One"/>
                <a:cs typeface="Secular One"/>
              </a:rPr>
              <a:t>אחרי הצהריים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92827" y="5166360"/>
            <a:ext cx="26060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1600" b="1" lang="he-IL">
                <a:solidFill>
                  <a:srgbClr val="C8553D"/>
                </a:solidFill>
                <a:latin typeface="Arial"/>
                <a:cs typeface="Arial"/>
              </a:rPr>
              <a:t>משפחה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003907" y="3840480"/>
            <a:ext cx="2606040" cy="2011680"/>
          </a:xfrm>
          <a:prstGeom prst="roundRect">
            <a:avLst>
              <a:gd name="adj" fmla="val 8000"/>
            </a:avLst>
          </a:prstGeom>
          <a:solidFill>
            <a:srgbClr val="F1E7D6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003907" y="3950208"/>
            <a:ext cx="2606040" cy="6858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400" b="0" lang="he-IL">
                <a:solidFill>
                  <a:srgbClr val="222222"/>
                </a:solidFill>
                <a:latin typeface="Symbola"/>
                <a:cs typeface="Symbola"/>
                <a:sym typeface="Symbola"/>
              </a:rPr>
              <a:t>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003907" y="4617720"/>
            <a:ext cx="26060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400" b="0" lang="he-IL">
                <a:solidFill>
                  <a:srgbClr val="1F4E5F"/>
                </a:solidFill>
                <a:latin typeface="Secular One"/>
                <a:cs typeface="Secular One"/>
              </a:rPr>
              <a:t>הכיסוי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03907" y="5166360"/>
            <a:ext cx="26060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1600" b="1" lang="he-IL">
                <a:solidFill>
                  <a:srgbClr val="C8553D"/>
                </a:solidFill>
                <a:latin typeface="Arial"/>
                <a:cs typeface="Arial"/>
              </a:rPr>
              <a:t>חברות</a:t>
            </a:r>
          </a:p>
        </p:txBody>
      </p:sp>
      <p:pic>
        <p:nvPicPr>
          <p:cNvPr id="36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6210001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800" b="1" lang="he-IL">
                <a:solidFill>
                  <a:srgbClr val="C8553D"/>
                </a:solidFill>
                <a:latin typeface="Arial"/>
                <a:cs typeface="Arial"/>
              </a:rPr>
              <a:t>פעילות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58368"/>
            <a:ext cx="11064240" cy="8686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1F4E5F"/>
                </a:solidFill>
                <a:latin typeface="Secular One"/>
                <a:cs typeface="Secular One"/>
              </a:rPr>
              <a:t>מפת ההחלטה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" y="6355080"/>
            <a:ext cx="10972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08000"/>
              </a:lnSpc>
              <a:spcAft>
                <a:spcPts val="600"/>
              </a:spcAft>
            </a:pPr>
            <a:r>
              <a:rPr sz="1400" b="0" lang="he-IL">
                <a:solidFill>
                  <a:srgbClr val="6B6B6B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6355080"/>
            <a:ext cx="80467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lang="he-IL">
                <a:solidFill>
                  <a:srgbClr val="6B6B6B"/>
                </a:solidFill>
                <a:latin typeface="Arial"/>
                <a:cs typeface="Arial"/>
              </a:rPr>
              <a:t>כבוד ואחריות · יצרה: רוית ראש בן ישי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54480"/>
            <a:ext cx="11064240" cy="74980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835640" y="1655064"/>
            <a:ext cx="548640" cy="54864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835640" y="1655064"/>
            <a:ext cx="548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1F4E5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554480"/>
            <a:ext cx="9875520" cy="7498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500" b="0" lang="he-IL">
                <a:solidFill>
                  <a:srgbClr val="222222"/>
                </a:solidFill>
                <a:latin typeface="Arial"/>
                <a:cs typeface="Arial"/>
              </a:rPr>
              <a:t>מי מעורב, ומה כל אחד מרגיש?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450591"/>
            <a:ext cx="11064240" cy="74980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835640" y="2551175"/>
            <a:ext cx="548640" cy="54864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835640" y="2551175"/>
            <a:ext cx="548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1F4E5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2450591"/>
            <a:ext cx="9875520" cy="7498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500" b="0" lang="he-IL">
                <a:solidFill>
                  <a:srgbClr val="222222"/>
                </a:solidFill>
                <a:latin typeface="Arial"/>
                <a:cs typeface="Arial"/>
              </a:rPr>
              <a:t>איפה כאן כבוד: למי, ואיך הוא נראה בפועל?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46704"/>
            <a:ext cx="11064240" cy="74980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835640" y="3447288"/>
            <a:ext cx="548640" cy="54864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835640" y="3447288"/>
            <a:ext cx="548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1F4E5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3346704"/>
            <a:ext cx="9875520" cy="7498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500" b="0" lang="he-IL">
                <a:solidFill>
                  <a:srgbClr val="222222"/>
                </a:solidFill>
                <a:latin typeface="Arial"/>
                <a:cs typeface="Arial"/>
              </a:rPr>
              <a:t>מה האחריות שלי, ומה לא שלי?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2816"/>
            <a:ext cx="11064240" cy="74980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835640" y="4343400"/>
            <a:ext cx="548640" cy="54864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835640" y="4343400"/>
            <a:ext cx="548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1F4E5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4242816"/>
            <a:ext cx="9875520" cy="7498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500" b="0" lang="he-IL">
                <a:solidFill>
                  <a:srgbClr val="222222"/>
                </a:solidFill>
                <a:latin typeface="Arial"/>
                <a:cs typeface="Arial"/>
              </a:rPr>
              <a:t>מה האפשרויות, ומה המחיר של כל אחת?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138928"/>
            <a:ext cx="11064240" cy="749808"/>
          </a:xfrm>
          <a:prstGeom prst="roundRect">
            <a:avLst>
              <a:gd name="adj" fmla="val 20000"/>
            </a:avLst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835640" y="5239512"/>
            <a:ext cx="548640" cy="548640"/>
          </a:xfrm>
          <a:prstGeom prst="ellipse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835640" y="5239512"/>
            <a:ext cx="548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1F4E5F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5138928"/>
            <a:ext cx="9875520" cy="7498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500" b="1" lang="he-IL">
                <a:solidFill>
                  <a:srgbClr val="FFFFFF"/>
                </a:solidFill>
                <a:latin typeface="Arial"/>
                <a:cs typeface="Arial"/>
              </a:rPr>
              <a:t>ההחלטה שלנו ומשפט אחד שמנמק אותה</a:t>
            </a:r>
          </a:p>
        </p:txBody>
      </p:sp>
      <p:pic>
        <p:nvPicPr>
          <p:cNvPr id="28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6210001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800" b="1" lang="he-IL">
                <a:solidFill>
                  <a:srgbClr val="C8553D"/>
                </a:solidFill>
                <a:latin typeface="Arial"/>
                <a:cs typeface="Arial"/>
              </a:rPr>
              <a:t>מקור · משנה, מסכת אבות ד, 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58368"/>
            <a:ext cx="11064240" cy="8686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1F4E5F"/>
                </a:solidFill>
                <a:latin typeface="Secular One"/>
                <a:cs typeface="Secular One"/>
              </a:rPr>
              <a:t>"איזהו מכובד?"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" y="6355080"/>
            <a:ext cx="10972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08000"/>
              </a:lnSpc>
              <a:spcAft>
                <a:spcPts val="600"/>
              </a:spcAft>
            </a:pPr>
            <a:r>
              <a:rPr sz="1400" b="0" lang="he-IL">
                <a:solidFill>
                  <a:srgbClr val="6B6B6B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6355080"/>
            <a:ext cx="80467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lang="he-IL">
                <a:solidFill>
                  <a:srgbClr val="6B6B6B"/>
                </a:solidFill>
                <a:latin typeface="Arial"/>
                <a:cs typeface="Arial"/>
              </a:rPr>
              <a:t>כבוד ואחריות · 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554480"/>
            <a:ext cx="110642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200" b="1" lang="he-IL">
                <a:solidFill>
                  <a:srgbClr val="6B6B6B"/>
                </a:solidFill>
                <a:latin typeface="Arial"/>
                <a:cs typeface="Arial"/>
              </a:rPr>
              <a:t>בן זומא אומר: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2057400"/>
            <a:ext cx="5303520" cy="731520"/>
          </a:xfrm>
          <a:prstGeom prst="roundRect">
            <a:avLst>
              <a:gd name="adj" fmla="val 8000"/>
            </a:avLst>
          </a:prstGeom>
          <a:solidFill>
            <a:srgbClr val="F1E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0" y="2057400"/>
            <a:ext cx="512064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800" b="0" lang="he-IL">
                <a:solidFill>
                  <a:srgbClr val="1F4E5F"/>
                </a:solidFill>
                <a:latin typeface="Secular One"/>
                <a:cs typeface="Secular One"/>
              </a:rPr>
              <a:t>איזהו חכם?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2057400"/>
            <a:ext cx="73152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600" b="0" lang="he-IL">
                <a:solidFill>
                  <a:srgbClr val="C8553D"/>
                </a:solidFill>
                <a:latin typeface="Arial"/>
                <a:cs typeface="Arial"/>
              </a:rPr>
              <a:t>←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057400"/>
            <a:ext cx="484632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2057400"/>
            <a:ext cx="457200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800" b="1" lang="he-IL">
                <a:solidFill>
                  <a:srgbClr val="222222"/>
                </a:solidFill>
                <a:latin typeface="Arial"/>
                <a:cs typeface="Arial"/>
              </a:rPr>
              <a:t>הלומד מכל אדם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2926080"/>
            <a:ext cx="5303520" cy="731520"/>
          </a:xfrm>
          <a:prstGeom prst="roundRect">
            <a:avLst>
              <a:gd name="adj" fmla="val 8000"/>
            </a:avLst>
          </a:prstGeom>
          <a:solidFill>
            <a:srgbClr val="F1E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60" y="2926080"/>
            <a:ext cx="512064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800" b="0" lang="he-IL">
                <a:solidFill>
                  <a:srgbClr val="1F4E5F"/>
                </a:solidFill>
                <a:latin typeface="Secular One"/>
                <a:cs typeface="Secular One"/>
              </a:rPr>
              <a:t>איזהו גיבור?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0" y="2926080"/>
            <a:ext cx="73152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600" b="0" lang="he-IL">
                <a:solidFill>
                  <a:srgbClr val="C8553D"/>
                </a:solidFill>
                <a:latin typeface="Arial"/>
                <a:cs typeface="Arial"/>
              </a:rPr>
              <a:t>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926080"/>
            <a:ext cx="484632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2926080"/>
            <a:ext cx="457200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800" b="1" lang="he-IL">
                <a:solidFill>
                  <a:srgbClr val="222222"/>
                </a:solidFill>
                <a:latin typeface="Arial"/>
                <a:cs typeface="Arial"/>
              </a:rPr>
              <a:t>הכובש את יצרו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3794760"/>
            <a:ext cx="5303520" cy="731520"/>
          </a:xfrm>
          <a:prstGeom prst="roundRect">
            <a:avLst>
              <a:gd name="adj" fmla="val 8000"/>
            </a:avLst>
          </a:prstGeom>
          <a:solidFill>
            <a:srgbClr val="F1E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0" y="3794760"/>
            <a:ext cx="512064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800" b="0" lang="he-IL">
                <a:solidFill>
                  <a:srgbClr val="1F4E5F"/>
                </a:solidFill>
                <a:latin typeface="Secular One"/>
                <a:cs typeface="Secular One"/>
              </a:rPr>
              <a:t>איזהו עשיר?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0" y="3794760"/>
            <a:ext cx="73152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600" b="0" lang="he-IL">
                <a:solidFill>
                  <a:srgbClr val="C8553D"/>
                </a:solidFill>
                <a:latin typeface="Arial"/>
                <a:cs typeface="Arial"/>
              </a:rPr>
              <a:t>←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3794760"/>
            <a:ext cx="484632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3794760"/>
            <a:ext cx="457200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800" b="1" lang="he-IL">
                <a:solidFill>
                  <a:srgbClr val="222222"/>
                </a:solidFill>
                <a:latin typeface="Arial"/>
                <a:cs typeface="Arial"/>
              </a:rPr>
              <a:t>השמח בחלקו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4663440"/>
            <a:ext cx="5303520" cy="731520"/>
          </a:xfrm>
          <a:prstGeom prst="roundRect">
            <a:avLst>
              <a:gd name="adj" fmla="val 8000"/>
            </a:avLst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09360" y="4663440"/>
            <a:ext cx="512064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800" b="0" lang="he-IL">
                <a:solidFill>
                  <a:srgbClr val="FFFFFF"/>
                </a:solidFill>
                <a:latin typeface="Secular One"/>
                <a:cs typeface="Secular One"/>
              </a:rPr>
              <a:t>איזהו מכובד?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0" y="4663440"/>
            <a:ext cx="73152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600" b="0" lang="he-IL">
                <a:solidFill>
                  <a:srgbClr val="C8553D"/>
                </a:solidFill>
                <a:latin typeface="Arial"/>
                <a:cs typeface="Arial"/>
              </a:rPr>
              <a:t>←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663440"/>
            <a:ext cx="4846320" cy="731520"/>
          </a:xfrm>
          <a:prstGeom prst="roundRect">
            <a:avLst>
              <a:gd name="adj" fmla="val 8000"/>
            </a:avLst>
          </a:prstGeom>
          <a:solidFill>
            <a:srgbClr val="FCE9E4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31520" y="4663440"/>
            <a:ext cx="457200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800" b="1" lang="he-IL">
                <a:solidFill>
                  <a:srgbClr val="C8553D"/>
                </a:solidFill>
                <a:latin typeface="Arial"/>
                <a:cs typeface="Arial"/>
              </a:rPr>
              <a:t>המכבד את הבריות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623560"/>
            <a:ext cx="1106424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1900" b="0" lang="he-IL">
                <a:solidFill>
                  <a:srgbClr val="1F4E5F"/>
                </a:solidFill>
                <a:latin typeface="Symbola"/>
                <a:cs typeface="Symbola"/>
                <a:sym typeface="Symbola"/>
              </a:rPr>
              <a:t>🌱</a:t>
            </a:r>
            <a:r>
              <a:rPr sz="1900" b="1" lang="he-IL">
                <a:solidFill>
                  <a:srgbClr val="1F4E5F"/>
                </a:solidFill>
                <a:latin typeface="Arial"/>
                <a:cs typeface="Arial"/>
              </a:rPr>
              <a:t> מי מכובד, במילים שלך?   </a:t>
            </a:r>
            <a:r>
              <a:rPr sz="1900" b="0" lang="he-IL">
                <a:solidFill>
                  <a:srgbClr val="1F4E5F"/>
                </a:solidFill>
                <a:latin typeface="Symbola"/>
                <a:cs typeface="Symbola"/>
                <a:sym typeface="Symbola"/>
              </a:rPr>
              <a:t>🌿</a:t>
            </a:r>
            <a:r>
              <a:rPr sz="1900" b="1" lang="he-IL">
                <a:solidFill>
                  <a:srgbClr val="1F4E5F"/>
                </a:solidFill>
                <a:latin typeface="Arial"/>
                <a:cs typeface="Arial"/>
              </a:rPr>
              <a:t> האם אפשר להיות מכובד כשלא מכבדים אותך?   </a:t>
            </a:r>
            <a:r>
              <a:rPr sz="1900" b="0" lang="he-IL">
                <a:solidFill>
                  <a:srgbClr val="1F4E5F"/>
                </a:solidFill>
                <a:latin typeface="Symbola"/>
                <a:cs typeface="Symbola"/>
                <a:sym typeface="Symbola"/>
              </a:rPr>
              <a:t>🌳</a:t>
            </a:r>
            <a:r>
              <a:rPr sz="1900" b="1" lang="he-IL">
                <a:solidFill>
                  <a:srgbClr val="1F4E5F"/>
                </a:solidFill>
                <a:latin typeface="Arial"/>
                <a:cs typeface="Arial"/>
              </a:rPr>
              <a:t> "איזהו אחראי?"</a:t>
            </a:r>
          </a:p>
        </p:txBody>
      </p:sp>
      <p:pic>
        <p:nvPicPr>
          <p:cNvPr id="30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6210001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800" b="1" lang="he-IL">
                <a:solidFill>
                  <a:srgbClr val="C8553D"/>
                </a:solidFill>
                <a:latin typeface="Arial"/>
                <a:cs typeface="Arial"/>
              </a:rPr>
              <a:t>מקורות לפי מסלול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58368"/>
            <a:ext cx="11064240" cy="8686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1F4E5F"/>
                </a:solidFill>
                <a:latin typeface="Secular One"/>
                <a:cs typeface="Secular One"/>
              </a:rPr>
              <a:t>עוד שני קולות על אחריות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" y="6355080"/>
            <a:ext cx="10972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08000"/>
              </a:lnSpc>
              <a:spcAft>
                <a:spcPts val="600"/>
              </a:spcAft>
            </a:pPr>
            <a:r>
              <a:rPr sz="1400" b="0" lang="he-IL">
                <a:solidFill>
                  <a:srgbClr val="6B6B6B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6355080"/>
            <a:ext cx="80467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lang="he-IL">
                <a:solidFill>
                  <a:srgbClr val="6B6B6B"/>
                </a:solidFill>
                <a:latin typeface="Arial"/>
                <a:cs typeface="Arial"/>
              </a:rPr>
              <a:t>כבוד ואחריות · יצרה: רוית ראש בן ישי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554480"/>
            <a:ext cx="5349240" cy="4526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48640" y="1554480"/>
            <a:ext cx="5349240" cy="4526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46520" y="1645920"/>
            <a:ext cx="49834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000" b="0" lang="he-IL">
                <a:solidFill>
                  <a:srgbClr val="C8553D"/>
                </a:solidFill>
                <a:latin typeface="Symbola"/>
                <a:cs typeface="Symbola"/>
                <a:sym typeface="Symbola"/>
              </a:rPr>
              <a:t>🌿</a:t>
            </a:r>
            <a:r>
              <a:rPr sz="2000" b="1" lang="he-IL">
                <a:solidFill>
                  <a:srgbClr val="C8553D"/>
                </a:solidFill>
                <a:latin typeface="Arial"/>
                <a:cs typeface="Arial"/>
              </a:rPr>
              <a:t> מקור ב׳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103120"/>
            <a:ext cx="4983480" cy="23774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300" b="1" lang="he-IL">
                <a:solidFill>
                  <a:srgbClr val="1F4E5F"/>
                </a:solidFill>
                <a:latin typeface="Arial"/>
                <a:cs typeface="Arial"/>
              </a:rPr>
              <a:t>"אֵי הֶבֶל אָחִיךָ?" "לֹא יָדַעְתִּי, הֲשֹׁמֵר אָחִי אָנֹכִי?"</a:t>
            </a:r>
          </a:p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500" b="1" lang="he-IL">
                <a:solidFill>
                  <a:srgbClr val="6B6B6B"/>
                </a:solidFill>
                <a:latin typeface="Arial"/>
                <a:cs typeface="Arial"/>
              </a:rPr>
              <a:t>(בראשית ד, ט)</a:t>
            </a:r>
          </a:p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300" b="1" lang="he-IL">
                <a:solidFill>
                  <a:srgbClr val="1F4E5F"/>
                </a:solidFill>
                <a:latin typeface="Arial"/>
                <a:cs typeface="Arial"/>
              </a:rPr>
              <a:t>"וּבְמָקוֹם שֶׁאֵין אֲנָשִׁים, הִשְׁתַּדֵּל לִהְיוֹת אִישׁ."</a:t>
            </a:r>
          </a:p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500" b="1" lang="he-IL">
                <a:solidFill>
                  <a:srgbClr val="6B6B6B"/>
                </a:solidFill>
                <a:latin typeface="Arial"/>
                <a:cs typeface="Arial"/>
              </a:rPr>
              <a:t>(הלל, אבות ב, ה)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4663440"/>
            <a:ext cx="4983480" cy="13258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700" b="0" lang="he-IL">
                <a:solidFill>
                  <a:srgbClr val="222222"/>
                </a:solidFill>
                <a:latin typeface="Arial"/>
                <a:cs typeface="Arial"/>
              </a:rPr>
              <a:t>מה קין אומר על אחריות? באיזו דילמה "אין אנשים", ומה פירוש "להיות איש" שם?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1645920"/>
            <a:ext cx="49834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000" b="0" lang="he-IL">
                <a:solidFill>
                  <a:srgbClr val="C8553D"/>
                </a:solidFill>
                <a:latin typeface="Symbola"/>
                <a:cs typeface="Symbola"/>
                <a:sym typeface="Symbola"/>
              </a:rPr>
              <a:t>🌳</a:t>
            </a:r>
            <a:r>
              <a:rPr sz="2000" b="1" lang="he-IL">
                <a:solidFill>
                  <a:srgbClr val="C8553D"/>
                </a:solidFill>
                <a:latin typeface="Arial"/>
                <a:cs typeface="Arial"/>
              </a:rPr>
              <a:t> מקור ג׳ (אתגר)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103120"/>
            <a:ext cx="4983480" cy="2560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100" b="1" lang="he-IL">
                <a:solidFill>
                  <a:srgbClr val="1F4E5F"/>
                </a:solidFill>
                <a:latin typeface="Arial"/>
                <a:cs typeface="Arial"/>
              </a:rPr>
              <a:t>"החירות היא רק חלק מהסיפור וחצי מהאמת… פסל אחריות בחוף המערבי."</a:t>
            </a:r>
          </a:p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400" b="1" lang="he-IL">
                <a:solidFill>
                  <a:srgbClr val="6B6B6B"/>
                </a:solidFill>
                <a:latin typeface="Arial"/>
                <a:cs typeface="Arial"/>
              </a:rPr>
              <a:t>(ויקטור פרנקל, "האדם מחפש משמעות", תרגום חופשי)</a:t>
            </a:r>
          </a:p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100" b="1" lang="he-IL">
                <a:solidFill>
                  <a:srgbClr val="1F4E5F"/>
                </a:solidFill>
                <a:latin typeface="Arial"/>
                <a:cs typeface="Arial"/>
              </a:rPr>
              <a:t>"אני אחראי לזולת בלי לחכות להדדיות… ההדדיות היא עניינו שלו."</a:t>
            </a:r>
          </a:p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400" b="1" lang="he-IL">
                <a:solidFill>
                  <a:srgbClr val="6B6B6B"/>
                </a:solidFill>
                <a:latin typeface="Arial"/>
                <a:cs typeface="Arial"/>
              </a:rPr>
              <a:t>(עמנואל לוינס, "אתיקה ואינסוף", תרגום חופשי)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00600"/>
            <a:ext cx="4983480" cy="11887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700" b="0" lang="he-IL">
                <a:solidFill>
                  <a:srgbClr val="222222"/>
                </a:solidFill>
                <a:latin typeface="Arial"/>
                <a:cs typeface="Arial"/>
              </a:rPr>
              <a:t>חירות בלי אחריות: דוגמה מחייכם? האם אחריות בלי הדדיות היא מוסרית? מציאותית?</a:t>
            </a:r>
          </a:p>
        </p:txBody>
      </p:sp>
      <p:pic>
        <p:nvPicPr>
          <p:cNvPr id="16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6210001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800" b="1" lang="he-IL">
                <a:solidFill>
                  <a:srgbClr val="C8553D"/>
                </a:solidFill>
                <a:latin typeface="Arial"/>
                <a:cs typeface="Arial"/>
              </a:rPr>
              <a:t>דיון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58368"/>
            <a:ext cx="11064240" cy="8686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1F4E5F"/>
                </a:solidFill>
                <a:latin typeface="Secular One"/>
                <a:cs typeface="Secular One"/>
              </a:rPr>
              <a:t>למה כשכולם רואים, אף אחד לא עושה?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" y="6355080"/>
            <a:ext cx="10972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08000"/>
              </a:lnSpc>
              <a:spcAft>
                <a:spcPts val="600"/>
              </a:spcAft>
            </a:pPr>
            <a:r>
              <a:rPr sz="1400" b="0" lang="he-IL">
                <a:solidFill>
                  <a:srgbClr val="6B6B6B"/>
                </a:solidFill>
                <a:latin typeface="Arial"/>
                <a:cs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6355080"/>
            <a:ext cx="80467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lang="he-IL">
                <a:solidFill>
                  <a:srgbClr val="6B6B6B"/>
                </a:solidFill>
                <a:latin typeface="Arial"/>
                <a:cs typeface="Arial"/>
              </a:rPr>
              <a:t>כבוד ואחריות · יצרה: רוית ראש בן ישי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20840" y="1600200"/>
            <a:ext cx="4892040" cy="4480560"/>
          </a:xfrm>
          <a:prstGeom prst="roundRect">
            <a:avLst>
              <a:gd name="adj" fmla="val 8000"/>
            </a:avLst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49440" y="1737360"/>
            <a:ext cx="448056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3000" b="0" lang="he-IL">
                <a:solidFill>
                  <a:srgbClr val="E9B949"/>
                </a:solidFill>
                <a:latin typeface="Secular One"/>
                <a:cs typeface="Secular One"/>
              </a:rPr>
              <a:t>פיזור אחריות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0" y="2377440"/>
            <a:ext cx="448056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2000"/>
              </a:lnSpc>
              <a:spcAft>
                <a:spcPts val="600"/>
              </a:spcAft>
            </a:pPr>
            <a:r>
              <a:rPr sz="2100" b="0" lang="he-IL">
                <a:solidFill>
                  <a:srgbClr val="FFFFFF"/>
                </a:solidFill>
                <a:latin typeface="Arial"/>
                <a:cs typeface="Arial"/>
              </a:rPr>
              <a:t>ככל שיותר אנשים רואים מצב שדורש עזרה, כל אחד נוטה פחות לפעול: "מישהו אחר כבר יטפל."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9440" y="4297680"/>
            <a:ext cx="448056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5000"/>
              </a:lnSpc>
              <a:spcAft>
                <a:spcPts val="600"/>
              </a:spcAft>
            </a:pPr>
            <a:r>
              <a:rPr sz="1900" b="1" lang="he-IL">
                <a:solidFill>
                  <a:srgbClr val="F4E9D8"/>
                </a:solidFill>
                <a:latin typeface="Arial"/>
                <a:cs typeface="Arial"/>
              </a:rPr>
              <a:t>מה שובר את זה? אדם אחד שפונה בשם, מבקש במפורש ולוקח צעד.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9440" y="5486400"/>
            <a:ext cx="44805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400" b="0" lang="he-IL">
                <a:solidFill>
                  <a:srgbClr val="BFD6DC"/>
                </a:solidFill>
                <a:latin typeface="Arial"/>
                <a:cs typeface="Arial"/>
              </a:rPr>
              <a:t>דארלי ולטאנה, 1968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943600" cy="98755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06440" y="1600200"/>
            <a:ext cx="64008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000" b="0" lang="he-IL">
                <a:solidFill>
                  <a:srgbClr val="C8553D"/>
                </a:solidFill>
                <a:latin typeface="Secular One"/>
                <a:cs typeface="Secular One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1600200"/>
            <a:ext cx="512064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1700" b="0" lang="he-IL">
                <a:solidFill>
                  <a:srgbClr val="222222"/>
                </a:solidFill>
                <a:latin typeface="Arial"/>
                <a:cs typeface="Arial"/>
              </a:rPr>
              <a:t>האם אפשר לכבד אדם ובכל זאת להתנגד בתוקף למה שעשה? איך זה נראה בפועל?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2734056"/>
            <a:ext cx="5943600" cy="98755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806440" y="2734056"/>
            <a:ext cx="64008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000" b="0" lang="he-IL">
                <a:solidFill>
                  <a:srgbClr val="C8553D"/>
                </a:solidFill>
                <a:latin typeface="Secular One"/>
                <a:cs typeface="Secular One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2734056"/>
            <a:ext cx="512064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1700" b="0" lang="he-IL">
                <a:solidFill>
                  <a:srgbClr val="222222"/>
                </a:solidFill>
                <a:latin typeface="Arial"/>
                <a:cs typeface="Arial"/>
              </a:rPr>
              <a:t>מתי אחריות הופכת לשליטה, או לניסיון "להציל" מישהו בלי שביקש? איפה הגבול?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67912"/>
            <a:ext cx="5943600" cy="98755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06440" y="3867912"/>
            <a:ext cx="64008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000" b="0" lang="he-IL">
                <a:solidFill>
                  <a:srgbClr val="C8553D"/>
                </a:solidFill>
                <a:latin typeface="Secular One"/>
                <a:cs typeface="Secular One"/>
              </a:rPr>
              <a:t>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3867912"/>
            <a:ext cx="512064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1700" b="0" lang="he-IL">
                <a:solidFill>
                  <a:srgbClr val="222222"/>
                </a:solidFill>
                <a:latin typeface="Arial"/>
                <a:cs typeface="Arial"/>
              </a:rPr>
              <a:t>האם כבוד עצמי ואחריות לאחרים מתנגשים לפעמים? תנו דוגמה מאחת הדילמות.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01768"/>
            <a:ext cx="5943600" cy="98755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06440" y="5001768"/>
            <a:ext cx="64008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3000" b="0" lang="he-IL">
                <a:solidFill>
                  <a:srgbClr val="C8553D"/>
                </a:solidFill>
                <a:latin typeface="Secular One"/>
                <a:cs typeface="Secular One"/>
              </a:rPr>
              <a:t>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001768"/>
            <a:ext cx="512064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1700" b="0" lang="he-IL">
                <a:solidFill>
                  <a:srgbClr val="222222"/>
                </a:solidFill>
                <a:latin typeface="Arial"/>
                <a:cs typeface="Arial"/>
              </a:rPr>
              <a:t>פרנקל הציע "פסל אחריות". אם הייתם מעצבים פסל כזה לבית הספר, מה הוא היה מראה?</a:t>
            </a:r>
          </a:p>
        </p:txBody>
      </p:sp>
      <p:pic>
        <p:nvPicPr>
          <p:cNvPr id="25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6210001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4747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800" b="1" lang="he-IL">
                <a:solidFill>
                  <a:srgbClr val="C8553D"/>
                </a:solidFill>
                <a:latin typeface="Arial"/>
                <a:cs typeface="Arial"/>
              </a:rPr>
              <a:t>סיכום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58368"/>
            <a:ext cx="11064240" cy="8686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1F4E5F"/>
                </a:solidFill>
                <a:latin typeface="Secular One"/>
                <a:cs typeface="Secular One"/>
              </a:rPr>
              <a:t>כרטיס ההתחייבות שלי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" y="6355080"/>
            <a:ext cx="10972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08000"/>
              </a:lnSpc>
              <a:spcAft>
                <a:spcPts val="600"/>
              </a:spcAft>
            </a:pPr>
            <a:r>
              <a:rPr sz="1400" b="0" lang="he-IL">
                <a:solidFill>
                  <a:srgbClr val="6B6B6B"/>
                </a:solidFill>
                <a:latin typeface="Arial"/>
                <a:cs typeface="Arial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6355080"/>
            <a:ext cx="80467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lang="he-IL">
                <a:solidFill>
                  <a:srgbClr val="6B6B6B"/>
                </a:solidFill>
                <a:latin typeface="Arial"/>
                <a:cs typeface="Arial"/>
              </a:rPr>
              <a:t>כבוד ואחריות · יצרה: רוית ראש בן ישי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600200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600200"/>
            <a:ext cx="1069848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300" b="1" lang="he-IL">
                <a:solidFill>
                  <a:srgbClr val="1F4E5F"/>
                </a:solidFill>
                <a:latin typeface="Arial"/>
                <a:cs typeface="Arial"/>
              </a:rPr>
              <a:t>דבר אחד שאני לוקח/ת עליו אחריות בשבועיים הקרובים: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468880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68880"/>
            <a:ext cx="1069848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300" b="1" lang="he-IL">
                <a:solidFill>
                  <a:srgbClr val="1F4E5F"/>
                </a:solidFill>
                <a:latin typeface="Arial"/>
                <a:cs typeface="Arial"/>
              </a:rPr>
              <a:t>אדם אחד שמגיע לו ממני יותר כבוד, ואיך אראה את זה: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337560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3337560"/>
            <a:ext cx="1069848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300" b="1" lang="he-IL">
                <a:solidFill>
                  <a:srgbClr val="1F4E5F"/>
                </a:solidFill>
                <a:latin typeface="Arial"/>
                <a:cs typeface="Arial"/>
              </a:rPr>
              <a:t>מה יעזור לי לעמוד בזה (אדם, תזכורת, הרגל):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206240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D9CF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206240"/>
            <a:ext cx="10698480" cy="7315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2300" b="1" lang="he-IL">
                <a:solidFill>
                  <a:srgbClr val="1F4E5F"/>
                </a:solidFill>
                <a:latin typeface="Arial"/>
                <a:cs typeface="Arial"/>
              </a:rPr>
              <a:t>איך אדע שהצלחתי?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120640"/>
            <a:ext cx="110642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1800" b="0" lang="he-IL">
                <a:solidFill>
                  <a:srgbClr val="6B6B6B"/>
                </a:solidFill>
                <a:latin typeface="Arial"/>
                <a:cs typeface="Arial"/>
              </a:rPr>
              <a:t>קטנה, מעשית ומדידה. "להיות אדם טוב יותר" לא נחשב.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577840"/>
            <a:ext cx="11064240" cy="713232"/>
          </a:xfrm>
          <a:prstGeom prst="roundRect">
            <a:avLst>
              <a:gd name="adj" fmla="val 12000"/>
            </a:avLst>
          </a:prstGeom>
          <a:solidFill>
            <a:srgbClr val="F1E7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577840"/>
            <a:ext cx="10881360" cy="71323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1900" b="1" lang="he-IL">
                <a:solidFill>
                  <a:srgbClr val="C8553D"/>
                </a:solidFill>
                <a:latin typeface="Arial"/>
                <a:cs typeface="Arial"/>
              </a:rPr>
              <a:t>"לֹא עָלֶיךָ הַמְּלָאכָה לִגְמֹר, וְלֹא אַתָּה בֶן חוֹרִין לִבָּטֵל מִמֶּנָּה" (רבי טרפון, אבות ב, טז)</a:t>
            </a:r>
          </a:p>
        </p:txBody>
      </p:sp>
      <p:pic>
        <p:nvPicPr>
          <p:cNvPr id="19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6210001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9B9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11480"/>
            <a:ext cx="11064240" cy="8686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4000" b="0" lang="he-IL">
                <a:solidFill>
                  <a:srgbClr val="1F4E5F"/>
                </a:solidFill>
                <a:latin typeface="Symbola"/>
                <a:cs typeface="Symbola"/>
                <a:sym typeface="Symbola"/>
              </a:rPr>
              <a:t>📚</a:t>
            </a:r>
            <a:r>
              <a:rPr sz="4000" b="0" lang="he-IL">
                <a:solidFill>
                  <a:srgbClr val="1F4E5F"/>
                </a:solidFill>
                <a:latin typeface="Secular One"/>
                <a:cs typeface="Secular One"/>
              </a:rPr>
              <a:t> מקורות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355080"/>
            <a:ext cx="10972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08000"/>
              </a:lnSpc>
              <a:spcAft>
                <a:spcPts val="600"/>
              </a:spcAft>
            </a:pPr>
            <a:r>
              <a:rPr sz="1400" b="0" lang="he-IL">
                <a:solidFill>
                  <a:srgbClr val="6B6B6B"/>
                </a:solidFill>
                <a:latin typeface="Arial"/>
                <a:cs typeface="Arial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0" y="6355080"/>
            <a:ext cx="80467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lang="he-IL">
                <a:solidFill>
                  <a:srgbClr val="6B6B6B"/>
                </a:solidFill>
                <a:latin typeface="Arial"/>
                <a:cs typeface="Arial"/>
              </a:rPr>
              <a:t>כבוד ואחריות · יצרה: רוית ראש בן ישי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11064240" cy="42062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5000"/>
              </a:lnSpc>
              <a:spcAft>
                <a:spcPts val="800"/>
              </a:spcAft>
            </a:pPr>
            <a:r>
              <a:rPr sz="1800" b="0" lang="he-IL">
                <a:solidFill>
                  <a:srgbClr val="222222"/>
                </a:solidFill>
                <a:latin typeface="Arial"/>
                <a:cs typeface="Arial"/>
              </a:rPr>
              <a:t>משנה, מסכת אבות ד, א; ב, ה; ב, טז. נוסח: ספריא, מהדורת "תורת אמת".</a:t>
            </a:r>
          </a:p>
          <a:p>
            <a:pPr rtl="1" algn="r">
              <a:lnSpc>
                <a:spcPct val="105000"/>
              </a:lnSpc>
              <a:spcAft>
                <a:spcPts val="800"/>
              </a:spcAft>
            </a:pPr>
            <a:r>
              <a:rPr sz="1800" b="0" lang="he-IL">
                <a:solidFill>
                  <a:srgbClr val="222222"/>
                </a:solidFill>
                <a:latin typeface="Arial"/>
                <a:cs typeface="Arial"/>
              </a:rPr>
              <a:t>בראשית ד, ט.</a:t>
            </a:r>
          </a:p>
          <a:p>
            <a:pPr rtl="1" algn="r">
              <a:lnSpc>
                <a:spcPct val="105000"/>
              </a:lnSpc>
              <a:spcAft>
                <a:spcPts val="800"/>
              </a:spcAft>
            </a:pPr>
            <a:r>
              <a:rPr sz="1800" b="0" lang="he-IL">
                <a:solidFill>
                  <a:srgbClr val="222222"/>
                </a:solidFill>
                <a:latin typeface="Arial"/>
                <a:cs typeface="Arial"/>
              </a:rPr>
              <a:t>ויקטור פרנקל, "האדם מחפש משמעות" (Man's Search for Meaning). הציטוט בתרגום חופשי מן המהדורה האנגלית.</a:t>
            </a:r>
          </a:p>
          <a:p>
            <a:pPr rtl="1" algn="r">
              <a:lnSpc>
                <a:spcPct val="105000"/>
              </a:lnSpc>
              <a:spcAft>
                <a:spcPts val="800"/>
              </a:spcAft>
            </a:pPr>
            <a:r>
              <a:rPr sz="1800" b="0" lang="he-IL">
                <a:solidFill>
                  <a:srgbClr val="222222"/>
                </a:solidFill>
                <a:latin typeface="Arial"/>
                <a:cs typeface="Arial"/>
              </a:rPr>
              <a:t>עמנואל לוינס, "אתיקה ואינסוף" (Éthique et infini), שיחות עם פיליפ נמו, 1982. הציטוט בתרגום חופשי.</a:t>
            </a:r>
          </a:p>
          <a:p>
            <a:pPr rtl="0" algn="l">
              <a:lnSpc>
                <a:spcPct val="105000"/>
              </a:lnSpc>
              <a:spcAft>
                <a:spcPts val="800"/>
              </a:spcAft>
            </a:pPr>
            <a:r>
              <a:rPr sz="1800" b="0" lang="he-IL">
                <a:solidFill>
                  <a:srgbClr val="222222"/>
                </a:solidFill>
                <a:latin typeface="Arial"/>
                <a:cs typeface="Arial"/>
              </a:rPr>
              <a:t>Darley, J. M., &amp; Latané, B. (1968). Bystander intervention in emergencies: Diffusion of responsibility. Journal of Personality and Social Psychology, 8(4), 377–383.</a:t>
            </a:r>
          </a:p>
          <a:p>
            <a:pPr rtl="1" algn="r">
              <a:lnSpc>
                <a:spcPct val="105000"/>
              </a:lnSpc>
              <a:spcAft>
                <a:spcPts val="800"/>
              </a:spcAft>
            </a:pPr>
            <a:r>
              <a:rPr sz="1800" b="0" lang="he-IL">
                <a:solidFill>
                  <a:srgbClr val="222222"/>
                </a:solidFill>
                <a:latin typeface="Arial"/>
                <a:cs typeface="Arial"/>
              </a:rPr>
              <a:t>ער״ן – עזרה ראשונה נפשית: טלפון 1201, באתר eran.org.il</a:t>
            </a:r>
          </a:p>
          <a:p>
            <a:pPr rtl="1" algn="r">
              <a:lnSpc>
                <a:spcPct val="105000"/>
              </a:lnSpc>
              <a:spcAft>
                <a:spcPts val="800"/>
              </a:spcAft>
            </a:pPr>
            <a:r>
              <a:rPr sz="1800" b="0" lang="he-IL">
                <a:solidFill>
                  <a:srgbClr val="222222"/>
                </a:solidFill>
                <a:latin typeface="Arial"/>
                <a:cs typeface="Arial"/>
              </a:rPr>
              <a:t>הדילמות, ההיגדים והשאלות נכתבו במיוחד לשיעור זה.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806440"/>
            <a:ext cx="12191695" cy="502920"/>
          </a:xfrm>
          <a:prstGeom prst="rect">
            <a:avLst/>
          </a:prstGeom>
          <a:solidFill>
            <a:srgbClr val="1F4E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5833872"/>
            <a:ext cx="1106424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08000"/>
              </a:lnSpc>
              <a:spcAft>
                <a:spcPts val="600"/>
              </a:spcAft>
            </a:pPr>
            <a:r>
              <a:rPr sz="2000" b="1" lang="he-IL">
                <a:solidFill>
                  <a:srgbClr val="FFFFFF"/>
                </a:solidFill>
                <a:latin typeface="Arial"/>
                <a:cs typeface="Arial"/>
              </a:rPr>
              <a:t>יצרה: רוית ראש בן ישי</a:t>
            </a:r>
          </a:p>
        </p:txBody>
      </p:sp>
      <p:pic>
        <p:nvPicPr>
          <p:cNvPr id="10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6210001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